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42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6" d="100"/>
          <a:sy n="106" d="100"/>
        </p:scale>
        <p:origin x="-10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45ED976-B6E4-4AEA-8640-DFD80AAD884B}" type="datetimeFigureOut">
              <a:rPr lang="fr-FR" smtClean="0"/>
              <a:t>03/03/2020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C313D0F-48CF-4330-8BD3-3869538F3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80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976-B6E4-4AEA-8640-DFD80AAD884B}" type="datetimeFigureOut">
              <a:rPr lang="fr-FR" smtClean="0"/>
              <a:t>03/03/2020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76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976-B6E4-4AEA-8640-DFD80AAD884B}" type="datetimeFigureOut">
              <a:rPr lang="fr-FR" smtClean="0"/>
              <a:t>03/03/2020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15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976-B6E4-4AEA-8640-DFD80AAD884B}" type="datetimeFigureOut">
              <a:rPr lang="fr-FR" smtClean="0"/>
              <a:t>03/03/2020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823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976-B6E4-4AEA-8640-DFD80AAD884B}" type="datetimeFigureOut">
              <a:rPr lang="fr-FR" smtClean="0"/>
              <a:t>03/03/2020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00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976-B6E4-4AEA-8640-DFD80AAD884B}" type="datetimeFigureOut">
              <a:rPr lang="fr-FR" smtClean="0"/>
              <a:t>03/03/2020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573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976-B6E4-4AEA-8640-DFD80AAD884B}" type="datetimeFigureOut">
              <a:rPr lang="fr-FR" smtClean="0"/>
              <a:t>03/03/2020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143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45ED976-B6E4-4AEA-8640-DFD80AAD884B}" type="datetimeFigureOut">
              <a:rPr lang="fr-FR" smtClean="0"/>
              <a:t>03/03/2020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379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45ED976-B6E4-4AEA-8640-DFD80AAD884B}" type="datetimeFigureOut">
              <a:rPr lang="fr-FR" smtClean="0"/>
              <a:t>03/03/2020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36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976-B6E4-4AEA-8640-DFD80AAD884B}" type="datetimeFigureOut">
              <a:rPr lang="fr-FR" smtClean="0"/>
              <a:t>03/03/2020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7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976-B6E4-4AEA-8640-DFD80AAD884B}" type="datetimeFigureOut">
              <a:rPr lang="fr-FR" smtClean="0"/>
              <a:t>03/03/2020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57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976-B6E4-4AEA-8640-DFD80AAD884B}" type="datetimeFigureOut">
              <a:rPr lang="fr-FR" smtClean="0"/>
              <a:t>03/03/2020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508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976-B6E4-4AEA-8640-DFD80AAD884B}" type="datetimeFigureOut">
              <a:rPr lang="fr-FR" smtClean="0"/>
              <a:t>03/03/2020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99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976-B6E4-4AEA-8640-DFD80AAD884B}" type="datetimeFigureOut">
              <a:rPr lang="fr-FR" smtClean="0"/>
              <a:t>03/03/2020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68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976-B6E4-4AEA-8640-DFD80AAD884B}" type="datetimeFigureOut">
              <a:rPr lang="fr-FR" smtClean="0"/>
              <a:t>03/03/2020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496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976-B6E4-4AEA-8640-DFD80AAD884B}" type="datetimeFigureOut">
              <a:rPr lang="fr-FR" smtClean="0"/>
              <a:t>03/03/2020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32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976-B6E4-4AEA-8640-DFD80AAD884B}" type="datetimeFigureOut">
              <a:rPr lang="fr-FR" smtClean="0"/>
              <a:t>03/03/2020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11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45ED976-B6E4-4AEA-8640-DFD80AAD884B}" type="datetimeFigureOut">
              <a:rPr lang="fr-FR" smtClean="0"/>
              <a:t>03/03/2020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C313D0F-48CF-4330-8BD3-3869538F3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33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teleservices.ac-versailles.fr/t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218" y="0"/>
            <a:ext cx="10307781" cy="6858000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978"/>
            <a:ext cx="1884218" cy="1661532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9" y="62753"/>
            <a:ext cx="1216144" cy="16405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70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 </a:t>
            </a:r>
            <a:r>
              <a:rPr lang="fr-FR" b="1" dirty="0" err="1"/>
              <a:t>T</a:t>
            </a:r>
            <a:r>
              <a:rPr lang="fr-FR" b="1" dirty="0" err="1" smtClean="0"/>
              <a:t>éléservice</a:t>
            </a:r>
            <a:r>
              <a:rPr lang="fr-FR" b="1" dirty="0" smtClean="0"/>
              <a:t> Orientation permet: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877015"/>
            <a:ext cx="10515600" cy="3746809"/>
          </a:xfrm>
        </p:spPr>
        <p:txBody>
          <a:bodyPr>
            <a:normAutofit/>
          </a:bodyPr>
          <a:lstStyle/>
          <a:p>
            <a:r>
              <a:rPr lang="fr-FR" sz="2000" dirty="0" smtClean="0"/>
              <a:t>La saisie des demandes d’orientation.</a:t>
            </a:r>
          </a:p>
          <a:p>
            <a:endParaRPr lang="fr-FR" sz="2000" dirty="0" smtClean="0"/>
          </a:p>
          <a:p>
            <a:r>
              <a:rPr lang="fr-FR" sz="2000" dirty="0" smtClean="0"/>
              <a:t>La consultation des réponses du Conseil de classe aux demandes formulées.</a:t>
            </a:r>
          </a:p>
          <a:p>
            <a:endParaRPr lang="fr-FR" sz="2000" dirty="0" smtClean="0"/>
          </a:p>
          <a:p>
            <a:r>
              <a:rPr lang="fr-FR" sz="2000" dirty="0" smtClean="0"/>
              <a:t>D’accuser réception (pour la phase provisoire) ou de faire part de l’accord ou désaccord (pour la phase définitive) suite aux réponses du Conseil de classe.</a:t>
            </a:r>
          </a:p>
          <a:p>
            <a:endParaRPr lang="fr-FR" sz="2000" dirty="0" smtClean="0"/>
          </a:p>
          <a:p>
            <a:r>
              <a:rPr lang="fr-FR" sz="2000" dirty="0" smtClean="0"/>
              <a:t>De consulter la décision d’orientation du chef d’établissement en cas d’accord.</a:t>
            </a:r>
          </a:p>
        </p:txBody>
      </p:sp>
    </p:spTree>
    <p:extLst>
      <p:ext uri="{BB962C8B-B14F-4D97-AF65-F5344CB8AC3E}">
        <p14:creationId xmlns:p14="http://schemas.microsoft.com/office/powerpoint/2010/main" val="210527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Où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7018" y="2603500"/>
            <a:ext cx="9407237" cy="341630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sz="2000" dirty="0" smtClean="0"/>
              <a:t>Se rendre sur le site internet:</a:t>
            </a:r>
          </a:p>
          <a:p>
            <a:endParaRPr lang="fr-FR" dirty="0" smtClean="0"/>
          </a:p>
          <a:p>
            <a:pPr marL="0" indent="0" algn="ctr">
              <a:buNone/>
            </a:pPr>
            <a:r>
              <a:rPr lang="fr-FR" sz="3200" b="1" dirty="0" smtClean="0">
                <a:hlinkClick r:id="rId2"/>
              </a:rPr>
              <a:t>https://teleservices.ac-versailles.fr/ts</a:t>
            </a:r>
            <a:endParaRPr lang="fr-FR" sz="3200" b="1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				</a:t>
            </a:r>
            <a:r>
              <a:rPr lang="fr-FR" sz="2400" dirty="0" smtClean="0"/>
              <a:t>Bien vérifier vos accès à votre compte ATEN</a:t>
            </a:r>
            <a:endParaRPr lang="fr-FR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22" y="5157113"/>
            <a:ext cx="592142" cy="5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6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Comment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fr-FR" b="1" dirty="0" smtClean="0"/>
              <a:t> 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12" y="2268638"/>
            <a:ext cx="6460776" cy="4589362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247909" y="2909454"/>
            <a:ext cx="2615879" cy="597673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Légende encadrée 1 5"/>
          <p:cNvSpPr/>
          <p:nvPr/>
        </p:nvSpPr>
        <p:spPr>
          <a:xfrm>
            <a:off x="8032831" y="2627451"/>
            <a:ext cx="3102016" cy="416689"/>
          </a:xfrm>
          <a:prstGeom prst="borderCallout1">
            <a:avLst>
              <a:gd name="adj1" fmla="val 52083"/>
              <a:gd name="adj2" fmla="val -870"/>
              <a:gd name="adj3" fmla="val 132449"/>
              <a:gd name="adj4" fmla="val -3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Identifiant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4247909" y="3550270"/>
            <a:ext cx="2615879" cy="597673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Légende encadrée 1 7"/>
          <p:cNvSpPr/>
          <p:nvPr/>
        </p:nvSpPr>
        <p:spPr>
          <a:xfrm>
            <a:off x="8032831" y="3731254"/>
            <a:ext cx="3102016" cy="416689"/>
          </a:xfrm>
          <a:prstGeom prst="borderCallout1">
            <a:avLst>
              <a:gd name="adj1" fmla="val 52083"/>
              <a:gd name="adj2" fmla="val -870"/>
              <a:gd name="adj3" fmla="val 26052"/>
              <a:gd name="adj4" fmla="val -378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Mot de passe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661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255" y="2344001"/>
            <a:ext cx="7341137" cy="4513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Quand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8874" y="2673928"/>
            <a:ext cx="4059382" cy="3345872"/>
          </a:xfrm>
        </p:spPr>
        <p:txBody>
          <a:bodyPr>
            <a:normAutofit fontScale="92500" lnSpcReduction="10000"/>
          </a:bodyPr>
          <a:lstStyle/>
          <a:p>
            <a:r>
              <a:rPr lang="fr-FR" sz="2800" b="1" u="sng" dirty="0"/>
              <a:t>1</a:t>
            </a:r>
            <a:r>
              <a:rPr lang="fr-FR" sz="2800" b="1" u="sng" baseline="30000" dirty="0"/>
              <a:t>ère</a:t>
            </a:r>
            <a:r>
              <a:rPr lang="fr-FR" sz="2800" b="1" u="sng" dirty="0"/>
              <a:t> </a:t>
            </a:r>
            <a:r>
              <a:rPr lang="fr-FR" sz="2800" b="1" u="sng" dirty="0" smtClean="0"/>
              <a:t>Phase:</a:t>
            </a:r>
          </a:p>
          <a:p>
            <a:pPr marL="0" indent="0">
              <a:buNone/>
            </a:pPr>
            <a:endParaRPr lang="fr-FR" sz="2800" b="1" u="sng" dirty="0"/>
          </a:p>
          <a:p>
            <a:r>
              <a:rPr lang="fr-FR" sz="2000" u="sng" dirty="0" smtClean="0"/>
              <a:t>AVANT</a:t>
            </a:r>
            <a:r>
              <a:rPr lang="fr-FR" sz="2000" dirty="0" smtClean="0"/>
              <a:t> le conseil de classe du deuxième trimestre:</a:t>
            </a:r>
          </a:p>
          <a:p>
            <a:endParaRPr lang="fr-FR" dirty="0"/>
          </a:p>
          <a:p>
            <a:pPr marL="0" indent="0" algn="ctr">
              <a:buNone/>
            </a:pPr>
            <a:r>
              <a:rPr lang="fr-FR" sz="2400" b="1" dirty="0" smtClean="0"/>
              <a:t>Du 17 février 2020</a:t>
            </a:r>
          </a:p>
          <a:p>
            <a:pPr marL="0" indent="0" algn="ctr">
              <a:buNone/>
            </a:pPr>
            <a:r>
              <a:rPr lang="fr-FR" sz="2400" b="1" dirty="0" smtClean="0"/>
              <a:t>au</a:t>
            </a:r>
          </a:p>
          <a:p>
            <a:pPr marL="0" indent="0" algn="ctr">
              <a:buNone/>
            </a:pPr>
            <a:r>
              <a:rPr lang="fr-FR" sz="2400" b="1" dirty="0" smtClean="0"/>
              <a:t>20 mars 2020</a:t>
            </a:r>
          </a:p>
          <a:p>
            <a:pPr marL="0" indent="0" algn="ctr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665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Quand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8874" y="2673928"/>
            <a:ext cx="4059382" cy="3345872"/>
          </a:xfrm>
        </p:spPr>
        <p:txBody>
          <a:bodyPr>
            <a:normAutofit/>
          </a:bodyPr>
          <a:lstStyle/>
          <a:p>
            <a:r>
              <a:rPr lang="fr-FR" sz="2800" b="1" u="sng" dirty="0" smtClean="0"/>
              <a:t>2</a:t>
            </a:r>
            <a:r>
              <a:rPr lang="fr-FR" sz="2800" b="1" u="sng" baseline="30000" dirty="0" smtClean="0"/>
              <a:t>ème</a:t>
            </a:r>
            <a:r>
              <a:rPr lang="fr-FR" sz="2800" b="1" u="sng" dirty="0" smtClean="0"/>
              <a:t> Phase:</a:t>
            </a:r>
          </a:p>
          <a:p>
            <a:pPr marL="0" indent="0">
              <a:buNone/>
            </a:pPr>
            <a:endParaRPr lang="fr-FR" sz="2800" b="1" u="sng" dirty="0"/>
          </a:p>
          <a:p>
            <a:r>
              <a:rPr lang="fr-FR" sz="2000" u="sng" dirty="0" smtClean="0"/>
              <a:t>APRES</a:t>
            </a:r>
            <a:r>
              <a:rPr lang="fr-FR" sz="2000" dirty="0" smtClean="0"/>
              <a:t> le conseil de classe du deuxième trimestre:</a:t>
            </a:r>
          </a:p>
          <a:p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835238" y="2272145"/>
            <a:ext cx="73567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Consultation de l’avis provisoire du Conseil de Classe.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Accuser réception de l’avis provisoire du Conseil de Classe.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6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Quand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195454" y="2673928"/>
            <a:ext cx="68995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Demande définitive des Représentants légaux.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78874" y="2673928"/>
            <a:ext cx="4059382" cy="3345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u="sng" dirty="0" smtClean="0"/>
              <a:t>3</a:t>
            </a:r>
            <a:r>
              <a:rPr lang="fr-FR" sz="2800" b="1" u="sng" baseline="30000" dirty="0" smtClean="0"/>
              <a:t>ème</a:t>
            </a:r>
            <a:r>
              <a:rPr lang="fr-FR" sz="2800" b="1" u="sng" dirty="0" smtClean="0"/>
              <a:t> Phase:</a:t>
            </a:r>
          </a:p>
          <a:p>
            <a:pPr marL="0" indent="0">
              <a:buFont typeface="Wingdings 3" charset="2"/>
              <a:buNone/>
            </a:pPr>
            <a:endParaRPr lang="fr-FR" sz="2800" b="1" u="sng" dirty="0" smtClean="0"/>
          </a:p>
          <a:p>
            <a:r>
              <a:rPr lang="fr-FR" sz="2000" u="sng" dirty="0" smtClean="0"/>
              <a:t>AVANT</a:t>
            </a:r>
            <a:r>
              <a:rPr lang="fr-FR" sz="2000" dirty="0" smtClean="0"/>
              <a:t> le conseil de classe du troisième trimestre:</a:t>
            </a:r>
          </a:p>
          <a:p>
            <a:pPr marL="0" indent="0" algn="ctr">
              <a:buNone/>
            </a:pPr>
            <a:r>
              <a:rPr lang="fr-FR" sz="2400" b="1" dirty="0" smtClean="0"/>
              <a:t>Du 25 mai 2020</a:t>
            </a:r>
          </a:p>
          <a:p>
            <a:pPr marL="0" indent="0" algn="ctr">
              <a:buNone/>
            </a:pPr>
            <a:r>
              <a:rPr lang="fr-FR" sz="2400" b="1" dirty="0" smtClean="0"/>
              <a:t>Au</a:t>
            </a:r>
          </a:p>
          <a:p>
            <a:pPr marL="0" indent="0" algn="ctr">
              <a:buNone/>
            </a:pPr>
            <a:r>
              <a:rPr lang="fr-FR" sz="2400" b="1" dirty="0" smtClean="0"/>
              <a:t>01 juin 2020</a:t>
            </a:r>
          </a:p>
          <a:p>
            <a:pPr marL="0" indent="0" algn="ctr">
              <a:buFont typeface="Wingdings 3" charset="2"/>
              <a:buNone/>
            </a:pPr>
            <a:endParaRPr lang="fr-FR" dirty="0" smtClean="0"/>
          </a:p>
          <a:p>
            <a:pPr marL="0" indent="0">
              <a:buFont typeface="Wingdings 3" charset="2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379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Quand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195454" y="2673928"/>
            <a:ext cx="68995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Dialogue avec le chef d’établissement ou son adjoint en cas de désaccord dans les plus brefs délais.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78874" y="2673928"/>
            <a:ext cx="4059382" cy="3345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u="sng" dirty="0" smtClean="0"/>
              <a:t>4</a:t>
            </a:r>
            <a:r>
              <a:rPr lang="fr-FR" sz="2800" b="1" u="sng" baseline="30000" dirty="0" smtClean="0"/>
              <a:t>ème</a:t>
            </a:r>
            <a:r>
              <a:rPr lang="fr-FR" sz="2800" b="1" u="sng" dirty="0" smtClean="0"/>
              <a:t> Phase:</a:t>
            </a:r>
          </a:p>
          <a:p>
            <a:pPr marL="0" indent="0">
              <a:buFont typeface="Wingdings 3" charset="2"/>
              <a:buNone/>
            </a:pPr>
            <a:endParaRPr lang="fr-FR" sz="2800" b="1" u="sng" dirty="0" smtClean="0"/>
          </a:p>
          <a:p>
            <a:r>
              <a:rPr lang="fr-FR" sz="2000" u="sng" dirty="0" smtClean="0"/>
              <a:t>APRES</a:t>
            </a:r>
            <a:r>
              <a:rPr lang="fr-FR" sz="2000" dirty="0" smtClean="0"/>
              <a:t> le conseil de classe du troisième trimestre:</a:t>
            </a:r>
          </a:p>
          <a:p>
            <a:endParaRPr lang="fr-FR" dirty="0" smtClean="0"/>
          </a:p>
          <a:p>
            <a:pPr marL="0" indent="0" algn="ctr">
              <a:buFont typeface="Wingdings 3" charset="2"/>
              <a:buNone/>
            </a:pPr>
            <a:endParaRPr lang="fr-FR" dirty="0" smtClean="0"/>
          </a:p>
          <a:p>
            <a:pPr marL="0" indent="0">
              <a:buFont typeface="Wingdings 3" charset="2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57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le d’ions">
  <a:themeElements>
    <a:clrScheme name="Salle d’ions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le d’ions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le d’ions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</TotalTime>
  <Words>198</Words>
  <Application>Microsoft Office PowerPoint</Application>
  <PresentationFormat>Personnalisé</PresentationFormat>
  <Paragraphs>63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Salle d’ions</vt:lpstr>
      <vt:lpstr>Présentation PowerPoint</vt:lpstr>
      <vt:lpstr>Le Téléservice Orientation permet: </vt:lpstr>
      <vt:lpstr>Où ? </vt:lpstr>
      <vt:lpstr>Comment ? </vt:lpstr>
      <vt:lpstr>Quand ?</vt:lpstr>
      <vt:lpstr>Quand ?</vt:lpstr>
      <vt:lpstr>Quand ?</vt:lpstr>
      <vt:lpstr>Quand 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ADJOINTE</dc:creator>
  <cp:lastModifiedBy>Christine Rizza</cp:lastModifiedBy>
  <cp:revision>16</cp:revision>
  <dcterms:created xsi:type="dcterms:W3CDTF">2020-01-20T12:15:52Z</dcterms:created>
  <dcterms:modified xsi:type="dcterms:W3CDTF">2020-03-03T08:13:38Z</dcterms:modified>
</cp:coreProperties>
</file>